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7" r:id="rId6"/>
    <p:sldId id="259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.moore\Desktop\Assess\Parking%20Inventory\Parking%20Cou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.moore\Desktop\Assess\Parking%20Inventory\Parking%20Cou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.moore\Desktop\Assess\Shuttle\Ridership\ReformattedDL_Dail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.moore\Desktop\Assess\Shuttle\Ridership\Shuttl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Morning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9-10am</c:v>
          </c:tx>
          <c:invertIfNegative val="0"/>
          <c:cat>
            <c:strRef>
              <c:f>Sheet1!$A$3:$A$15</c:f>
              <c:strCache>
                <c:ptCount val="13"/>
                <c:pt idx="0">
                  <c:v>Barlow</c:v>
                </c:pt>
                <c:pt idx="1">
                  <c:v>Randall ADA</c:v>
                </c:pt>
                <c:pt idx="2">
                  <c:v>Clairmont/Douglas Loop</c:v>
                </c:pt>
                <c:pt idx="3">
                  <c:v>Clairmont East</c:v>
                </c:pt>
                <c:pt idx="4">
                  <c:v>Clairmont West</c:v>
                </c:pt>
                <c:pt idx="5">
                  <c:v>Env. Learning Center</c:v>
                </c:pt>
                <c:pt idx="6">
                  <c:v>Niermeyer</c:v>
                </c:pt>
                <c:pt idx="7">
                  <c:v>Niermeyer Overflow</c:v>
                </c:pt>
                <c:pt idx="8">
                  <c:v>Family Resource (Small)</c:v>
                </c:pt>
                <c:pt idx="9">
                  <c:v>Family Resource (Large)</c:v>
                </c:pt>
                <c:pt idx="10">
                  <c:v>Visitor</c:v>
                </c:pt>
                <c:pt idx="11">
                  <c:v>Rook/DeJardin</c:v>
                </c:pt>
                <c:pt idx="12">
                  <c:v>All lots</c:v>
                </c:pt>
              </c:strCache>
            </c:strRef>
          </c:cat>
          <c:val>
            <c:numRef>
              <c:f>Sheet1!$E$3:$E$15</c:f>
              <c:numCache>
                <c:formatCode>0%</c:formatCode>
                <c:ptCount val="13"/>
                <c:pt idx="0">
                  <c:v>0.50060024009603843</c:v>
                </c:pt>
                <c:pt idx="1">
                  <c:v>0.2857142857142857</c:v>
                </c:pt>
                <c:pt idx="2">
                  <c:v>6.8965517241379309E-2</c:v>
                </c:pt>
                <c:pt idx="3">
                  <c:v>7.9207920792079209E-2</c:v>
                </c:pt>
                <c:pt idx="4">
                  <c:v>0.5</c:v>
                </c:pt>
                <c:pt idx="5">
                  <c:v>3.7037037037037035E-2</c:v>
                </c:pt>
                <c:pt idx="6">
                  <c:v>0.96820809248554918</c:v>
                </c:pt>
                <c:pt idx="7">
                  <c:v>0.96808510638297873</c:v>
                </c:pt>
                <c:pt idx="8">
                  <c:v>0.84782608695652173</c:v>
                </c:pt>
                <c:pt idx="9">
                  <c:v>0.4653846153846154</c:v>
                </c:pt>
                <c:pt idx="10">
                  <c:v>0.89189189189189189</c:v>
                </c:pt>
                <c:pt idx="11">
                  <c:v>0.97959183673469385</c:v>
                </c:pt>
                <c:pt idx="12">
                  <c:v>0.62142552283397356</c:v>
                </c:pt>
              </c:numCache>
            </c:numRef>
          </c:val>
        </c:ser>
        <c:ser>
          <c:idx val="1"/>
          <c:order val="1"/>
          <c:tx>
            <c:v>10-11am</c:v>
          </c:tx>
          <c:invertIfNegative val="0"/>
          <c:cat>
            <c:strRef>
              <c:f>Sheet1!$A$3:$A$15</c:f>
              <c:strCache>
                <c:ptCount val="13"/>
                <c:pt idx="0">
                  <c:v>Barlow</c:v>
                </c:pt>
                <c:pt idx="1">
                  <c:v>Randall ADA</c:v>
                </c:pt>
                <c:pt idx="2">
                  <c:v>Clairmont/Douglas Loop</c:v>
                </c:pt>
                <c:pt idx="3">
                  <c:v>Clairmont East</c:v>
                </c:pt>
                <c:pt idx="4">
                  <c:v>Clairmont West</c:v>
                </c:pt>
                <c:pt idx="5">
                  <c:v>Env. Learning Center</c:v>
                </c:pt>
                <c:pt idx="6">
                  <c:v>Niermeyer</c:v>
                </c:pt>
                <c:pt idx="7">
                  <c:v>Niermeyer Overflow</c:v>
                </c:pt>
                <c:pt idx="8">
                  <c:v>Family Resource (Small)</c:v>
                </c:pt>
                <c:pt idx="9">
                  <c:v>Family Resource (Large)</c:v>
                </c:pt>
                <c:pt idx="10">
                  <c:v>Visitor</c:v>
                </c:pt>
                <c:pt idx="11">
                  <c:v>Rook/DeJardin</c:v>
                </c:pt>
                <c:pt idx="12">
                  <c:v>All lots</c:v>
                </c:pt>
              </c:strCache>
            </c:strRef>
          </c:cat>
          <c:val>
            <c:numRef>
              <c:f>Sheet1!$I$3:$I$15</c:f>
              <c:numCache>
                <c:formatCode>0%</c:formatCode>
                <c:ptCount val="13"/>
                <c:pt idx="0">
                  <c:v>0.6038415366146459</c:v>
                </c:pt>
                <c:pt idx="1">
                  <c:v>7.1428571428571425E-2</c:v>
                </c:pt>
                <c:pt idx="2">
                  <c:v>1.7241379310344827E-2</c:v>
                </c:pt>
                <c:pt idx="3">
                  <c:v>0.11881188118811881</c:v>
                </c:pt>
                <c:pt idx="4">
                  <c:v>0.81538461538461537</c:v>
                </c:pt>
                <c:pt idx="5">
                  <c:v>3.7037037037037035E-2</c:v>
                </c:pt>
                <c:pt idx="6">
                  <c:v>0.95953757225433522</c:v>
                </c:pt>
                <c:pt idx="7">
                  <c:v>0.96808510638297873</c:v>
                </c:pt>
                <c:pt idx="8">
                  <c:v>0.86956521739130432</c:v>
                </c:pt>
                <c:pt idx="9">
                  <c:v>0.55384615384615388</c:v>
                </c:pt>
                <c:pt idx="10">
                  <c:v>0.86486486486486491</c:v>
                </c:pt>
                <c:pt idx="11">
                  <c:v>0.94460641399416911</c:v>
                </c:pt>
                <c:pt idx="12">
                  <c:v>0.67819035424669227</c:v>
                </c:pt>
              </c:numCache>
            </c:numRef>
          </c:val>
        </c:ser>
        <c:ser>
          <c:idx val="2"/>
          <c:order val="2"/>
          <c:tx>
            <c:v>11-12am</c:v>
          </c:tx>
          <c:invertIfNegative val="0"/>
          <c:cat>
            <c:strRef>
              <c:f>Sheet1!$A$3:$A$15</c:f>
              <c:strCache>
                <c:ptCount val="13"/>
                <c:pt idx="0">
                  <c:v>Barlow</c:v>
                </c:pt>
                <c:pt idx="1">
                  <c:v>Randall ADA</c:v>
                </c:pt>
                <c:pt idx="2">
                  <c:v>Clairmont/Douglas Loop</c:v>
                </c:pt>
                <c:pt idx="3">
                  <c:v>Clairmont East</c:v>
                </c:pt>
                <c:pt idx="4">
                  <c:v>Clairmont West</c:v>
                </c:pt>
                <c:pt idx="5">
                  <c:v>Env. Learning Center</c:v>
                </c:pt>
                <c:pt idx="6">
                  <c:v>Niermeyer</c:v>
                </c:pt>
                <c:pt idx="7">
                  <c:v>Niermeyer Overflow</c:v>
                </c:pt>
                <c:pt idx="8">
                  <c:v>Family Resource (Small)</c:v>
                </c:pt>
                <c:pt idx="9">
                  <c:v>Family Resource (Large)</c:v>
                </c:pt>
                <c:pt idx="10">
                  <c:v>Visitor</c:v>
                </c:pt>
                <c:pt idx="11">
                  <c:v>Rook/DeJardin</c:v>
                </c:pt>
                <c:pt idx="12">
                  <c:v>All lots</c:v>
                </c:pt>
              </c:strCache>
            </c:strRef>
          </c:cat>
          <c:val>
            <c:numRef>
              <c:f>Sheet1!$M$3:$M$15</c:f>
              <c:numCache>
                <c:formatCode>0%</c:formatCode>
                <c:ptCount val="13"/>
                <c:pt idx="0">
                  <c:v>0.62064825930372147</c:v>
                </c:pt>
                <c:pt idx="1">
                  <c:v>7.1428571428571425E-2</c:v>
                </c:pt>
                <c:pt idx="2">
                  <c:v>5.1724137931034482E-2</c:v>
                </c:pt>
                <c:pt idx="3">
                  <c:v>0.11881188118811881</c:v>
                </c:pt>
                <c:pt idx="4">
                  <c:v>0.83076923076923082</c:v>
                </c:pt>
                <c:pt idx="5">
                  <c:v>7.407407407407407E-2</c:v>
                </c:pt>
                <c:pt idx="6">
                  <c:v>0.95375722543352603</c:v>
                </c:pt>
                <c:pt idx="7">
                  <c:v>0.8936170212765957</c:v>
                </c:pt>
                <c:pt idx="8">
                  <c:v>0.86956521739130432</c:v>
                </c:pt>
                <c:pt idx="9">
                  <c:v>0.53846153846153844</c:v>
                </c:pt>
                <c:pt idx="10">
                  <c:v>0.78378378378378377</c:v>
                </c:pt>
                <c:pt idx="11">
                  <c:v>0.85422740524781338</c:v>
                </c:pt>
                <c:pt idx="12">
                  <c:v>0.66709346991037133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61440"/>
        <c:axId val="35263232"/>
      </c:barChart>
      <c:catAx>
        <c:axId val="3526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35263232"/>
        <c:crosses val="autoZero"/>
        <c:auto val="1"/>
        <c:lblAlgn val="ctr"/>
        <c:lblOffset val="100"/>
        <c:noMultiLvlLbl val="0"/>
      </c:catAx>
      <c:valAx>
        <c:axId val="3526323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5261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Afternoon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2-3pm</c:v>
          </c:tx>
          <c:invertIfNegative val="0"/>
          <c:cat>
            <c:strRef>
              <c:f>Sheet1!$A$3:$A$15</c:f>
              <c:strCache>
                <c:ptCount val="13"/>
                <c:pt idx="0">
                  <c:v>Barlow</c:v>
                </c:pt>
                <c:pt idx="1">
                  <c:v>Randall ADA</c:v>
                </c:pt>
                <c:pt idx="2">
                  <c:v>Clairmont/Douglas Loop</c:v>
                </c:pt>
                <c:pt idx="3">
                  <c:v>Clairmont East</c:v>
                </c:pt>
                <c:pt idx="4">
                  <c:v>Clairmont West</c:v>
                </c:pt>
                <c:pt idx="5">
                  <c:v>Env. Learning Center</c:v>
                </c:pt>
                <c:pt idx="6">
                  <c:v>Niermeyer</c:v>
                </c:pt>
                <c:pt idx="7">
                  <c:v>Niermeyer Overflow</c:v>
                </c:pt>
                <c:pt idx="8">
                  <c:v>Family Resource (Small)</c:v>
                </c:pt>
                <c:pt idx="9">
                  <c:v>Family Resource (Large)</c:v>
                </c:pt>
                <c:pt idx="10">
                  <c:v>Visitor</c:v>
                </c:pt>
                <c:pt idx="11">
                  <c:v>Rook/DeJardin</c:v>
                </c:pt>
                <c:pt idx="12">
                  <c:v>All lots</c:v>
                </c:pt>
              </c:strCache>
            </c:strRef>
          </c:cat>
          <c:val>
            <c:numRef>
              <c:f>Sheet1!$Q$3:$Q$15</c:f>
              <c:numCache>
                <c:formatCode>0%</c:formatCode>
                <c:ptCount val="13"/>
                <c:pt idx="0">
                  <c:v>0.52941176470588236</c:v>
                </c:pt>
                <c:pt idx="1">
                  <c:v>0.21428571428571427</c:v>
                </c:pt>
                <c:pt idx="2">
                  <c:v>6.8965517241379309E-2</c:v>
                </c:pt>
                <c:pt idx="3">
                  <c:v>0.10891089108910891</c:v>
                </c:pt>
                <c:pt idx="4">
                  <c:v>0.53846153846153844</c:v>
                </c:pt>
                <c:pt idx="5">
                  <c:v>0.1728395061728395</c:v>
                </c:pt>
                <c:pt idx="6">
                  <c:v>0.8554913294797688</c:v>
                </c:pt>
                <c:pt idx="7">
                  <c:v>0.31914893617021278</c:v>
                </c:pt>
                <c:pt idx="8">
                  <c:v>0.78260869565217395</c:v>
                </c:pt>
                <c:pt idx="9">
                  <c:v>0.37692307692307692</c:v>
                </c:pt>
                <c:pt idx="10">
                  <c:v>0.89189189189189189</c:v>
                </c:pt>
                <c:pt idx="11">
                  <c:v>0.60641399416909625</c:v>
                </c:pt>
                <c:pt idx="12">
                  <c:v>0.53094323516858732</c:v>
                </c:pt>
              </c:numCache>
            </c:numRef>
          </c:val>
        </c:ser>
        <c:ser>
          <c:idx val="1"/>
          <c:order val="1"/>
          <c:tx>
            <c:v>3-4pm</c:v>
          </c:tx>
          <c:invertIfNegative val="0"/>
          <c:cat>
            <c:strRef>
              <c:f>Sheet1!$A$3:$A$15</c:f>
              <c:strCache>
                <c:ptCount val="13"/>
                <c:pt idx="0">
                  <c:v>Barlow</c:v>
                </c:pt>
                <c:pt idx="1">
                  <c:v>Randall ADA</c:v>
                </c:pt>
                <c:pt idx="2">
                  <c:v>Clairmont/Douglas Loop</c:v>
                </c:pt>
                <c:pt idx="3">
                  <c:v>Clairmont East</c:v>
                </c:pt>
                <c:pt idx="4">
                  <c:v>Clairmont West</c:v>
                </c:pt>
                <c:pt idx="5">
                  <c:v>Env. Learning Center</c:v>
                </c:pt>
                <c:pt idx="6">
                  <c:v>Niermeyer</c:v>
                </c:pt>
                <c:pt idx="7">
                  <c:v>Niermeyer Overflow</c:v>
                </c:pt>
                <c:pt idx="8">
                  <c:v>Family Resource (Small)</c:v>
                </c:pt>
                <c:pt idx="9">
                  <c:v>Family Resource (Large)</c:v>
                </c:pt>
                <c:pt idx="10">
                  <c:v>Visitor</c:v>
                </c:pt>
                <c:pt idx="11">
                  <c:v>Rook/DeJardin</c:v>
                </c:pt>
                <c:pt idx="12">
                  <c:v>All lots</c:v>
                </c:pt>
              </c:strCache>
            </c:strRef>
          </c:cat>
          <c:val>
            <c:numRef>
              <c:f>Sheet1!$U$3:$U$15</c:f>
              <c:numCache>
                <c:formatCode>0%</c:formatCode>
                <c:ptCount val="13"/>
                <c:pt idx="0">
                  <c:v>0.43217286914765907</c:v>
                </c:pt>
                <c:pt idx="1">
                  <c:v>0.21428571428571427</c:v>
                </c:pt>
                <c:pt idx="2">
                  <c:v>5.1724137931034482E-2</c:v>
                </c:pt>
                <c:pt idx="3">
                  <c:v>0.11881188118811881</c:v>
                </c:pt>
                <c:pt idx="4">
                  <c:v>0.57692307692307687</c:v>
                </c:pt>
                <c:pt idx="5">
                  <c:v>0.16049382716049382</c:v>
                </c:pt>
                <c:pt idx="6">
                  <c:v>0.63005780346820806</c:v>
                </c:pt>
                <c:pt idx="7">
                  <c:v>0.11702127659574468</c:v>
                </c:pt>
                <c:pt idx="8">
                  <c:v>0.58695652173913049</c:v>
                </c:pt>
                <c:pt idx="9">
                  <c:v>0.25</c:v>
                </c:pt>
                <c:pt idx="10">
                  <c:v>0.83783783783783783</c:v>
                </c:pt>
                <c:pt idx="11">
                  <c:v>0.63848396501457727</c:v>
                </c:pt>
                <c:pt idx="12">
                  <c:v>0.4425949637217243</c:v>
                </c:pt>
              </c:numCache>
            </c:numRef>
          </c:val>
        </c:ser>
        <c:ser>
          <c:idx val="2"/>
          <c:order val="2"/>
          <c:tx>
            <c:v>4-5pm</c:v>
          </c:tx>
          <c:invertIfNegative val="0"/>
          <c:cat>
            <c:strRef>
              <c:f>Sheet1!$A$3:$A$15</c:f>
              <c:strCache>
                <c:ptCount val="13"/>
                <c:pt idx="0">
                  <c:v>Barlow</c:v>
                </c:pt>
                <c:pt idx="1">
                  <c:v>Randall ADA</c:v>
                </c:pt>
                <c:pt idx="2">
                  <c:v>Clairmont/Douglas Loop</c:v>
                </c:pt>
                <c:pt idx="3">
                  <c:v>Clairmont East</c:v>
                </c:pt>
                <c:pt idx="4">
                  <c:v>Clairmont West</c:v>
                </c:pt>
                <c:pt idx="5">
                  <c:v>Env. Learning Center</c:v>
                </c:pt>
                <c:pt idx="6">
                  <c:v>Niermeyer</c:v>
                </c:pt>
                <c:pt idx="7">
                  <c:v>Niermeyer Overflow</c:v>
                </c:pt>
                <c:pt idx="8">
                  <c:v>Family Resource (Small)</c:v>
                </c:pt>
                <c:pt idx="9">
                  <c:v>Family Resource (Large)</c:v>
                </c:pt>
                <c:pt idx="10">
                  <c:v>Visitor</c:v>
                </c:pt>
                <c:pt idx="11">
                  <c:v>Rook/DeJardin</c:v>
                </c:pt>
                <c:pt idx="12">
                  <c:v>All lots</c:v>
                </c:pt>
              </c:strCache>
            </c:strRef>
          </c:cat>
          <c:val>
            <c:numRef>
              <c:f>Sheet1!$Y$3:$Y$15</c:f>
              <c:numCache>
                <c:formatCode>0%</c:formatCode>
                <c:ptCount val="13"/>
                <c:pt idx="0">
                  <c:v>0.34933973589435774</c:v>
                </c:pt>
                <c:pt idx="1">
                  <c:v>0.14285714285714285</c:v>
                </c:pt>
                <c:pt idx="2">
                  <c:v>0.10344827586206896</c:v>
                </c:pt>
                <c:pt idx="3">
                  <c:v>9.9009900990099015E-2</c:v>
                </c:pt>
                <c:pt idx="4">
                  <c:v>0.56923076923076921</c:v>
                </c:pt>
                <c:pt idx="5">
                  <c:v>3.7037037037037035E-2</c:v>
                </c:pt>
                <c:pt idx="6">
                  <c:v>0.45664739884393063</c:v>
                </c:pt>
                <c:pt idx="7">
                  <c:v>0.13829787234042554</c:v>
                </c:pt>
                <c:pt idx="8">
                  <c:v>0.41304347826086957</c:v>
                </c:pt>
                <c:pt idx="9">
                  <c:v>0.18461538461538463</c:v>
                </c:pt>
                <c:pt idx="10">
                  <c:v>0.6216216216216216</c:v>
                </c:pt>
                <c:pt idx="11">
                  <c:v>0.50728862973760935</c:v>
                </c:pt>
                <c:pt idx="12">
                  <c:v>0.35040546308151943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89728"/>
        <c:axId val="35295616"/>
      </c:barChart>
      <c:catAx>
        <c:axId val="3528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5295616"/>
        <c:crosses val="autoZero"/>
        <c:auto val="1"/>
        <c:lblAlgn val="ctr"/>
        <c:lblOffset val="100"/>
        <c:noMultiLvlLbl val="0"/>
      </c:catAx>
      <c:valAx>
        <c:axId val="3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Occupancy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5289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Ridership by Term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'By Term'!$A$1:$A$8</c:f>
              <c:strCache>
                <c:ptCount val="8"/>
                <c:pt idx="0">
                  <c:v>2011Fall</c:v>
                </c:pt>
                <c:pt idx="1">
                  <c:v>2012Winter</c:v>
                </c:pt>
                <c:pt idx="2">
                  <c:v>2012Spring</c:v>
                </c:pt>
                <c:pt idx="3">
                  <c:v>2012Fall</c:v>
                </c:pt>
                <c:pt idx="4">
                  <c:v>2013Winter</c:v>
                </c:pt>
                <c:pt idx="5">
                  <c:v>2013Spring</c:v>
                </c:pt>
                <c:pt idx="6">
                  <c:v>2013Fall</c:v>
                </c:pt>
                <c:pt idx="7">
                  <c:v>2014Winter</c:v>
                </c:pt>
              </c:strCache>
            </c:strRef>
          </c:cat>
          <c:val>
            <c:numRef>
              <c:f>'By Term'!$B$1:$B$8</c:f>
              <c:numCache>
                <c:formatCode>General</c:formatCode>
                <c:ptCount val="8"/>
                <c:pt idx="0">
                  <c:v>3731</c:v>
                </c:pt>
                <c:pt idx="1">
                  <c:v>4321</c:v>
                </c:pt>
                <c:pt idx="2">
                  <c:v>3849</c:v>
                </c:pt>
                <c:pt idx="3">
                  <c:v>5353</c:v>
                </c:pt>
                <c:pt idx="4">
                  <c:v>5013</c:v>
                </c:pt>
                <c:pt idx="5">
                  <c:v>5289</c:v>
                </c:pt>
                <c:pt idx="6">
                  <c:v>5890</c:v>
                </c:pt>
                <c:pt idx="7">
                  <c:v>6414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21344"/>
        <c:axId val="35322880"/>
      </c:barChart>
      <c:catAx>
        <c:axId val="3532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35322880"/>
        <c:crosses val="autoZero"/>
        <c:auto val="1"/>
        <c:lblAlgn val="ctr"/>
        <c:lblOffset val="100"/>
        <c:noMultiLvlLbl val="0"/>
      </c:catAx>
      <c:valAx>
        <c:axId val="353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2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Shuttle 2 Pick Up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CTC</c:v>
          </c:tx>
          <c:invertIfNegative val="0"/>
          <c:cat>
            <c:strRef>
              <c:f>'Shuttle 2'!$A$2:$A$10</c:f>
              <c:strCache>
                <c:ptCount val="9"/>
                <c:pt idx="0">
                  <c:v>6:45am</c:v>
                </c:pt>
                <c:pt idx="1">
                  <c:v>7:45am</c:v>
                </c:pt>
                <c:pt idx="2">
                  <c:v>8:45am</c:v>
                </c:pt>
                <c:pt idx="3">
                  <c:v>9:50am</c:v>
                </c:pt>
                <c:pt idx="4">
                  <c:v>10:55am</c:v>
                </c:pt>
                <c:pt idx="5">
                  <c:v>12:00pm</c:v>
                </c:pt>
                <c:pt idx="6">
                  <c:v>1:00pm</c:v>
                </c:pt>
                <c:pt idx="7">
                  <c:v>2:00pm</c:v>
                </c:pt>
                <c:pt idx="8">
                  <c:v>3:00pm</c:v>
                </c:pt>
              </c:strCache>
            </c:strRef>
          </c:cat>
          <c:val>
            <c:numRef>
              <c:f>'Shuttle 2'!$R$2:$R$10</c:f>
              <c:numCache>
                <c:formatCode>0.00</c:formatCode>
                <c:ptCount val="9"/>
                <c:pt idx="0">
                  <c:v>6.25</c:v>
                </c:pt>
                <c:pt idx="1">
                  <c:v>5.0625</c:v>
                </c:pt>
                <c:pt idx="2">
                  <c:v>8.4375</c:v>
                </c:pt>
                <c:pt idx="3">
                  <c:v>5.75</c:v>
                </c:pt>
                <c:pt idx="4">
                  <c:v>2.9375</c:v>
                </c:pt>
                <c:pt idx="5">
                  <c:v>5.25</c:v>
                </c:pt>
                <c:pt idx="6">
                  <c:v>5.4375</c:v>
                </c:pt>
                <c:pt idx="7">
                  <c:v>2.1875</c:v>
                </c:pt>
                <c:pt idx="8">
                  <c:v>1.1875</c:v>
                </c:pt>
              </c:numCache>
            </c:numRef>
          </c:val>
        </c:ser>
        <c:ser>
          <c:idx val="1"/>
          <c:order val="1"/>
          <c:tx>
            <c:v>OC</c:v>
          </c:tx>
          <c:invertIfNegative val="0"/>
          <c:val>
            <c:numRef>
              <c:f>'Shuttle 2'!$R$14:$R$22</c:f>
              <c:numCache>
                <c:formatCode>0.00</c:formatCode>
                <c:ptCount val="9"/>
                <c:pt idx="0">
                  <c:v>1.1875</c:v>
                </c:pt>
                <c:pt idx="1">
                  <c:v>0.625</c:v>
                </c:pt>
                <c:pt idx="2">
                  <c:v>1.1875</c:v>
                </c:pt>
                <c:pt idx="3">
                  <c:v>1.6875</c:v>
                </c:pt>
                <c:pt idx="4">
                  <c:v>1.875</c:v>
                </c:pt>
                <c:pt idx="5">
                  <c:v>10.25</c:v>
                </c:pt>
                <c:pt idx="6">
                  <c:v>9.75</c:v>
                </c:pt>
                <c:pt idx="7">
                  <c:v>11.0625</c:v>
                </c:pt>
                <c:pt idx="8">
                  <c:v>8.875</c:v>
                </c:pt>
              </c:numCache>
            </c:numRef>
          </c:val>
        </c:ser>
        <c:ser>
          <c:idx val="2"/>
          <c:order val="2"/>
          <c:tx>
            <c:v>H</c:v>
          </c:tx>
          <c:invertIfNegative val="0"/>
          <c:val>
            <c:numRef>
              <c:f>'Shuttle 2'!$R$25:$R$33</c:f>
              <c:numCache>
                <c:formatCode>0.00</c:formatCode>
                <c:ptCount val="9"/>
                <c:pt idx="0">
                  <c:v>0</c:v>
                </c:pt>
                <c:pt idx="1">
                  <c:v>0.3125</c:v>
                </c:pt>
                <c:pt idx="2">
                  <c:v>0.5625</c:v>
                </c:pt>
                <c:pt idx="3">
                  <c:v>0.6875</c:v>
                </c:pt>
                <c:pt idx="4">
                  <c:v>0.5</c:v>
                </c:pt>
                <c:pt idx="5">
                  <c:v>1.25</c:v>
                </c:pt>
                <c:pt idx="6">
                  <c:v>0.75</c:v>
                </c:pt>
                <c:pt idx="7">
                  <c:v>1.1875</c:v>
                </c:pt>
                <c:pt idx="8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34720"/>
        <c:axId val="37136640"/>
      </c:barChart>
      <c:catAx>
        <c:axId val="3713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Start of Each</a:t>
                </a:r>
                <a:r>
                  <a:rPr lang="en-US" baseline="0"/>
                  <a:t> Route Loop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37136640"/>
        <c:crosses val="autoZero"/>
        <c:auto val="1"/>
        <c:lblAlgn val="ctr"/>
        <c:lblOffset val="100"/>
        <c:noMultiLvlLbl val="0"/>
      </c:catAx>
      <c:valAx>
        <c:axId val="371366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713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2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6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1C96-657D-40C3-A3AF-7455D223DA9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D1FD-585F-4493-BA38-DEFCF120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stedsurvey.com/hosted/id/HS12366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dxcru.com/wp-content/uploads/2013/10/clackamas-community-college-cccjpg-829cd2bee127f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43" y="2438400"/>
            <a:ext cx="4492714" cy="42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2014 Comprehensive Transportation Study</a:t>
            </a:r>
            <a:endParaRPr lang="en-US" sz="3200" dirty="0"/>
          </a:p>
        </p:txBody>
      </p:sp>
      <p:pic>
        <p:nvPicPr>
          <p:cNvPr id="1030" name="Picture 6" descr="Campus - Harmo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36541"/>
            <a:ext cx="2745945" cy="18288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lsonville Training Center Autumn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83" y="3636541"/>
            <a:ext cx="2754217" cy="18288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098" b="4958"/>
          <a:stretch/>
        </p:blipFill>
        <p:spPr bwMode="auto">
          <a:xfrm>
            <a:off x="76200" y="838200"/>
            <a:ext cx="89801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46" y="568854"/>
            <a:ext cx="8300508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4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74"/>
            <a:ext cx="7696200" cy="7667625"/>
          </a:xfrm>
        </p:spPr>
      </p:pic>
    </p:spTree>
    <p:extLst>
      <p:ext uri="{BB962C8B-B14F-4D97-AF65-F5344CB8AC3E}">
        <p14:creationId xmlns:p14="http://schemas.microsoft.com/office/powerpoint/2010/main" val="3579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Impetus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Clackamas</a:t>
            </a:r>
          </a:p>
          <a:p>
            <a:pPr lvl="1"/>
            <a:r>
              <a:rPr lang="en-US" dirty="0" smtClean="0"/>
              <a:t>Transportation 2</a:t>
            </a:r>
            <a:r>
              <a:rPr lang="en-US" baseline="30000" dirty="0" smtClean="0"/>
              <a:t>nd</a:t>
            </a:r>
            <a:r>
              <a:rPr lang="en-US" dirty="0" smtClean="0"/>
              <a:t> biggest student concern</a:t>
            </a:r>
          </a:p>
          <a:p>
            <a:r>
              <a:rPr lang="en-US" dirty="0" smtClean="0"/>
              <a:t>Strategic Priorities 1, 2, 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Increase retention &amp; persistence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Increase credential completions, transfers, job placement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Improve community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Transportation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State Assessment</a:t>
            </a:r>
          </a:p>
          <a:p>
            <a:r>
              <a:rPr lang="en-US" dirty="0" smtClean="0"/>
              <a:t>Regional Comparator Transportation</a:t>
            </a:r>
          </a:p>
          <a:p>
            <a:r>
              <a:rPr lang="en-US" dirty="0" smtClean="0"/>
              <a:t>Recommendations for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State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existing transportation network</a:t>
            </a:r>
          </a:p>
          <a:p>
            <a:r>
              <a:rPr lang="en-US" dirty="0" smtClean="0"/>
              <a:t>Meet with stakeholders</a:t>
            </a:r>
          </a:p>
          <a:p>
            <a:pPr lvl="1"/>
            <a:r>
              <a:rPr lang="en-US" dirty="0" smtClean="0"/>
              <a:t>CCC students</a:t>
            </a:r>
          </a:p>
          <a:p>
            <a:pPr lvl="1"/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Community leaders</a:t>
            </a:r>
          </a:p>
          <a:p>
            <a:pPr lvl="1"/>
            <a:r>
              <a:rPr lang="en-US" dirty="0" smtClean="0"/>
              <a:t>Transportation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3705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Parking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041597"/>
              </p:ext>
            </p:extLst>
          </p:nvPr>
        </p:nvGraphicFramePr>
        <p:xfrm>
          <a:off x="0" y="990600"/>
          <a:ext cx="5486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36729"/>
              </p:ext>
            </p:extLst>
          </p:nvPr>
        </p:nvGraphicFramePr>
        <p:xfrm>
          <a:off x="3733800" y="3429000"/>
          <a:ext cx="5486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0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Shuttle Ridership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502320"/>
              </p:ext>
            </p:extLst>
          </p:nvPr>
        </p:nvGraphicFramePr>
        <p:xfrm>
          <a:off x="76200" y="990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159908"/>
              </p:ext>
            </p:extLst>
          </p:nvPr>
        </p:nvGraphicFramePr>
        <p:xfrm>
          <a:off x="41148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Transportation Survey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For students AND faculty/staff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Opinion on specific transportation situations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Mode choice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Desired transportation improvements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Open-ended feedback</a:t>
            </a:r>
          </a:p>
          <a:p>
            <a:r>
              <a:rPr lang="en-US" dirty="0" smtClean="0"/>
              <a:t>Sending this out SOON!</a:t>
            </a:r>
          </a:p>
        </p:txBody>
      </p:sp>
    </p:spTree>
    <p:extLst>
      <p:ext uri="{BB962C8B-B14F-4D97-AF65-F5344CB8AC3E}">
        <p14:creationId xmlns:p14="http://schemas.microsoft.com/office/powerpoint/2010/main" val="2981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Impetus</vt:lpstr>
      <vt:lpstr>Comprehensive Transportation Plan Overview</vt:lpstr>
      <vt:lpstr>Current State Assessment</vt:lpstr>
      <vt:lpstr>Parking</vt:lpstr>
      <vt:lpstr>Shuttle Ridership</vt:lpstr>
      <vt:lpstr>Transportation Survey</vt:lpstr>
      <vt:lpstr>PowerPoint Presentation</vt:lpstr>
      <vt:lpstr>Questions?</vt:lpstr>
    </vt:vector>
  </TitlesOfParts>
  <Company>Clackamas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Staff</cp:lastModifiedBy>
  <cp:revision>7</cp:revision>
  <dcterms:created xsi:type="dcterms:W3CDTF">2014-05-14T21:18:41Z</dcterms:created>
  <dcterms:modified xsi:type="dcterms:W3CDTF">2014-05-15T17:22:33Z</dcterms:modified>
</cp:coreProperties>
</file>